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8" r:id="rId2"/>
    <p:sldId id="261" r:id="rId3"/>
    <p:sldId id="256" r:id="rId4"/>
    <p:sldId id="267" r:id="rId5"/>
    <p:sldId id="268" r:id="rId6"/>
    <p:sldId id="269" r:id="rId7"/>
    <p:sldId id="272" r:id="rId8"/>
    <p:sldId id="266" r:id="rId9"/>
    <p:sldId id="273" r:id="rId10"/>
    <p:sldId id="275" r:id="rId11"/>
    <p:sldId id="278" r:id="rId12"/>
    <p:sldId id="277" r:id="rId13"/>
    <p:sldId id="279" r:id="rId14"/>
    <p:sldId id="280" r:id="rId15"/>
    <p:sldId id="265" r:id="rId16"/>
    <p:sldId id="281" r:id="rId17"/>
    <p:sldId id="282" r:id="rId18"/>
    <p:sldId id="262" r:id="rId1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4D1DF5A0-292B-3B44-9BA6-60C9758F6880}">
          <p14:sldIdLst>
            <p14:sldId id="258"/>
            <p14:sldId id="261"/>
            <p14:sldId id="256"/>
            <p14:sldId id="267"/>
            <p14:sldId id="268"/>
            <p14:sldId id="269"/>
            <p14:sldId id="272"/>
            <p14:sldId id="266"/>
            <p14:sldId id="273"/>
            <p14:sldId id="275"/>
            <p14:sldId id="278"/>
            <p14:sldId id="277"/>
            <p14:sldId id="279"/>
            <p14:sldId id="280"/>
            <p14:sldId id="265"/>
            <p14:sldId id="281"/>
            <p14:sldId id="282"/>
            <p14:sldId id="262"/>
          </p14:sldIdLst>
        </p14:section>
        <p14:section name="无标题的节" id="{5713B475-22C7-5540-BF23-41531B5AE63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59" autoAdjust="0"/>
  </p:normalViewPr>
  <p:slideViewPr>
    <p:cSldViewPr snapToGrid="0" snapToObjects="1">
      <p:cViewPr varScale="1">
        <p:scale>
          <a:sx n="80" d="100"/>
          <a:sy n="80" d="100"/>
        </p:scale>
        <p:origin x="-21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410C-E4CD-4F11-9152-7EA35CDE3B4B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A9B64-C32B-4DB4-83BF-149180DEF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08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9B64-C32B-4DB4-83BF-149180DEFA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49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09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373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86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777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853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71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001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799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188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993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81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39BD-D353-B245-A222-646955F120AC}" type="datetimeFigureOut">
              <a:rPr kumimoji="1" lang="zh-CN" altLang="en-US" smtClean="0"/>
              <a:pPr/>
              <a:t>2014/7/3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35D0-D822-8D45-B51A-131D29153D5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488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内容占位符 3" descr="1920x10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5" b="1115"/>
          <a:stretch>
            <a:fillRect/>
          </a:stretch>
        </p:blipFill>
        <p:spPr>
          <a:xfrm>
            <a:off x="-1" y="0"/>
            <a:ext cx="9181145" cy="5028452"/>
          </a:xfrm>
        </p:spPr>
      </p:pic>
      <p:sp>
        <p:nvSpPr>
          <p:cNvPr id="3" name="Rectangle 2"/>
          <p:cNvSpPr/>
          <p:nvPr/>
        </p:nvSpPr>
        <p:spPr>
          <a:xfrm>
            <a:off x="0" y="4122411"/>
            <a:ext cx="9181144" cy="27114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</a:t>
            </a:r>
            <a:endParaRPr lang="zh-CN" altLang="en-US" dirty="0"/>
          </a:p>
        </p:txBody>
      </p:sp>
      <p:pic>
        <p:nvPicPr>
          <p:cNvPr id="7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9670" y="4698523"/>
            <a:ext cx="3282950" cy="4800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6933" y="4595018"/>
            <a:ext cx="583565" cy="5835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122239" y="5330990"/>
            <a:ext cx="1799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Team Members:</a:t>
            </a:r>
          </a:p>
          <a:p>
            <a:r>
              <a:rPr lang="en-US" dirty="0" smtClean="0"/>
              <a:t>Falgun Patel</a:t>
            </a:r>
            <a:endParaRPr lang="zh-CN" altLang="en-US" dirty="0"/>
          </a:p>
          <a:p>
            <a:r>
              <a:rPr lang="en-US" dirty="0"/>
              <a:t>Bei Ma</a:t>
            </a:r>
            <a:endParaRPr lang="zh-CN" altLang="en-US" dirty="0"/>
          </a:p>
          <a:p>
            <a:r>
              <a:rPr lang="en-US" dirty="0" err="1"/>
              <a:t>Yunwei</a:t>
            </a:r>
            <a:r>
              <a:rPr lang="en-US" dirty="0"/>
              <a:t> </a:t>
            </a:r>
            <a:r>
              <a:rPr lang="en-US" dirty="0" err="1"/>
              <a:t>Xu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500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508" y="836564"/>
            <a:ext cx="6125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Organization Structure and Business Processes</a:t>
            </a:r>
            <a:r>
              <a:rPr lang="zh-CN" altLang="en-US" sz="24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641308"/>
              </p:ext>
            </p:extLst>
          </p:nvPr>
        </p:nvGraphicFramePr>
        <p:xfrm>
          <a:off x="863600" y="1298229"/>
          <a:ext cx="7416800" cy="401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360"/>
                <a:gridCol w="1483360"/>
                <a:gridCol w="1483360"/>
                <a:gridCol w="1483360"/>
                <a:gridCol w="1483360"/>
              </a:tblGrid>
              <a:tr h="565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Headquarters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Plant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P___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PepsiCo Inc.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Purchase, NY USA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772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Factory and Bottling </a:t>
                      </a:r>
                      <a:r>
                        <a:rPr lang="en-US" sz="1200" kern="100" dirty="0">
                          <a:effectLst/>
                        </a:rPr>
                        <a:t>Plant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Plant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P___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The Pepsi Bottling Group, Inc.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Somers, NY USA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772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Factory and Bottling </a:t>
                      </a:r>
                      <a:r>
                        <a:rPr lang="en-US" sz="1200" kern="100" dirty="0">
                          <a:effectLst/>
                        </a:rPr>
                        <a:t>Plant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Storage Location Raw Materials 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SL__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The Pepsi Bottling Group, Inc.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Somers, NY USA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772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Bottling Plant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Storage Location Finished Goods 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SL__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The Pepsi Bottling Group, Inc.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Somers, NY USA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565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Distribution Center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Shipping Point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S___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Refreshments Services Pepsi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Tallahassee, FL USA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565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Distribution Center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Storage Location Finished Goods 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SL__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Refreshments Services Pepsi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Tallahassee, FL USA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52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0075" y="372715"/>
            <a:ext cx="220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Bill of Materials 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597389"/>
              </p:ext>
            </p:extLst>
          </p:nvPr>
        </p:nvGraphicFramePr>
        <p:xfrm>
          <a:off x="1078523" y="1046835"/>
          <a:ext cx="6998677" cy="428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821"/>
                <a:gridCol w="740244"/>
                <a:gridCol w="740244"/>
                <a:gridCol w="672950"/>
                <a:gridCol w="807541"/>
                <a:gridCol w="605655"/>
                <a:gridCol w="767161"/>
                <a:gridCol w="1375061"/>
              </a:tblGrid>
              <a:tr h="554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Material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Part number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Qty / Unit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Cost / Order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Order </a:t>
                      </a:r>
                      <a:r>
                        <a:rPr lang="en-US" sz="1200" kern="100" dirty="0" err="1">
                          <a:effectLst/>
                        </a:rPr>
                        <a:t>Qty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Cost / Unit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material type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Vendor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757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Water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 ltr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400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4000 </a:t>
                      </a:r>
                      <a:r>
                        <a:rPr lang="en-US" sz="1200" kern="100" dirty="0" err="1">
                          <a:effectLst/>
                        </a:rPr>
                        <a:t>ltrs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0.10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raw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Crystal Clear Water Systems Mahopac, NY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757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Artificial Sweetener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 ltr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140 ltrs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2.00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raw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American Sugar Refining Inc. Yonkers, NY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554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Diet Pepsi Flavoring Syrup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 ltr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400 ltrs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0.45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raw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Pepsico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554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Diet Pepsi Cans 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7000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7000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raw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Rexam Chicago, Illinois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554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Diet Pepsi Lids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7000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7000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raw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Rexam Chicago, Illinois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554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 Pack Box for  Diet Pepsi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600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raw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Nepa</a:t>
                      </a:r>
                      <a:r>
                        <a:rPr lang="en-US" sz="1200" kern="100" dirty="0">
                          <a:effectLst/>
                        </a:rPr>
                        <a:t> Carton and Carrier Co., Inc.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846" y="6351004"/>
            <a:ext cx="4343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*Bill of materials for MTN Dew will be as similar as above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2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4490" y="1059602"/>
            <a:ext cx="468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Work centers and Routing 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3412234"/>
              </p:ext>
            </p:extLst>
          </p:nvPr>
        </p:nvGraphicFramePr>
        <p:xfrm>
          <a:off x="914398" y="1840521"/>
          <a:ext cx="7385539" cy="3411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610"/>
                <a:gridCol w="1661450"/>
                <a:gridCol w="2116006"/>
                <a:gridCol w="578239"/>
                <a:gridCol w="567210"/>
                <a:gridCol w="779913"/>
                <a:gridCol w="638111"/>
              </a:tblGrid>
              <a:tr h="680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effectLst/>
                        </a:rPr>
                        <a:t>Operation no.: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Ingredients / Parts</a:t>
                      </a:r>
                      <a:endParaRPr lang="en-US" sz="1000" kern="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used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Steps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Time</a:t>
                      </a:r>
                      <a:endParaRPr lang="en-US" sz="1000" kern="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(min)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Cost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Work</a:t>
                      </a:r>
                      <a:endParaRPr lang="en-US" sz="1000" kern="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Center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Plant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926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1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water, artificial sweetener, flavouring syrup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mix the ingredients to form final product i.e. diet pepsi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0.09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0.08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WCPS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P110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680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2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 dirty="0" smtClean="0">
                          <a:effectLst/>
                        </a:rPr>
                        <a:t>Diet Pepsi Can 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fill the cans with diet pepsi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WCFL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P110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44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3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Diet Pepsi Lid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seal the cans 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WCSL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P110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680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4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Diet Pepsi 12 Pack Carton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make 12 pack cases for distribution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0.12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0.03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>
                          <a:effectLst/>
                        </a:rPr>
                        <a:t>WCPK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effectLst/>
                        </a:rPr>
                        <a:t>P110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3739" y="6439305"/>
            <a:ext cx="5106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*Routing and work centers for </a:t>
            </a:r>
            <a:r>
              <a:rPr lang="en-US" sz="1400" dirty="0">
                <a:solidFill>
                  <a:schemeClr val="bg1"/>
                </a:solidFill>
              </a:rPr>
              <a:t>MTN Dew will be as similar as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40552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4633" y="832369"/>
            <a:ext cx="112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Vendor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4873625"/>
            <a:ext cx="227647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555" y="4873625"/>
            <a:ext cx="3032147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205" y="5743796"/>
            <a:ext cx="4654497" cy="8477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220567"/>
              </p:ext>
            </p:extLst>
          </p:nvPr>
        </p:nvGraphicFramePr>
        <p:xfrm>
          <a:off x="914546" y="1311700"/>
          <a:ext cx="7338500" cy="273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314"/>
                <a:gridCol w="1549395"/>
                <a:gridCol w="1408541"/>
                <a:gridCol w="1690250"/>
              </a:tblGrid>
              <a:tr h="44760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Vendor Name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Location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Material Type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Material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94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American Sugar Refining Inc. 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Yonkers, NY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Raw Material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Artificial Sweetener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94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Rexam Chicago, Illinois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Chicago, Illinois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Raw Material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Aluminum Cans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Crystal Clear Water Systems 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Mahopac, NY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Raw Material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Water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60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Flexsystems USA, Inc.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El Cajon, CA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Trading Goods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Pepsi Key Chain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17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Nepa Carton and Carrier Co., Inc.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Moosic, PA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Raw Material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 Pack Cartons</a:t>
                      </a:r>
                      <a:endParaRPr lang="en-US" sz="1200" kern="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http://dhhk47tc0cy6x.cloudfront.net/media/profile_images/NEP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7" y="4870327"/>
            <a:ext cx="1618718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4757" y="832369"/>
            <a:ext cx="238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Major Customers</a:t>
            </a:r>
            <a:r>
              <a:rPr lang="zh-CN" altLang="en-US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835" y="5330770"/>
            <a:ext cx="2379200" cy="116362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894227"/>
              </p:ext>
            </p:extLst>
          </p:nvPr>
        </p:nvGraphicFramePr>
        <p:xfrm>
          <a:off x="789835" y="1600201"/>
          <a:ext cx="7477865" cy="2743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721"/>
                <a:gridCol w="2680572"/>
                <a:gridCol w="2680572"/>
              </a:tblGrid>
              <a:tr h="488756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Customer Name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Location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3610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Wal-Mart Stores, Inc. (Including Sam’s club)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850 Cherry Avenue San Bruno, CA 94066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708">
                <a:tc rowSpan="3"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Fast Food Restaurant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KFC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1900 Colonel Sanders Ln Louisville, KY 40213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McDonalds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McDonald's Corporation 2111 McDonald's Dr.</a:t>
                      </a:r>
                      <a:br>
                        <a:rPr lang="en-US" sz="1000" kern="100">
                          <a:effectLst/>
                        </a:rPr>
                      </a:br>
                      <a:r>
                        <a:rPr lang="en-US" sz="1000" kern="100">
                          <a:effectLst/>
                        </a:rPr>
                        <a:t>Oak Brook, IL 60523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en-US" sz="1200" kern="100">
                          <a:effectLst/>
                        </a:rPr>
                        <a:t>Burger King</a:t>
                      </a:r>
                      <a:endParaRPr lang="en-US" sz="1200" kern="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Burger King Worldwide 5505 Blue Lagoon Drive</a:t>
                      </a:r>
                      <a:br>
                        <a:rPr lang="en-US" sz="1000" kern="100" dirty="0">
                          <a:effectLst/>
                        </a:rPr>
                      </a:br>
                      <a:r>
                        <a:rPr lang="en-US" sz="1000" kern="100" dirty="0">
                          <a:effectLst/>
                        </a:rPr>
                        <a:t>Miami, FL 33126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71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704169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Financial Report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177" y="1624692"/>
            <a:ext cx="6953017" cy="37239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125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704169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Financial Report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7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3707" y="1484745"/>
            <a:ext cx="7082687" cy="41540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6388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704169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Financial Report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8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363" y="1556299"/>
            <a:ext cx="7420837" cy="40825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1334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 descr="1920x108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5" b="1115"/>
          <a:stretch>
            <a:fillRect/>
          </a:stretch>
        </p:blipFill>
        <p:spPr>
          <a:xfrm>
            <a:off x="-1" y="-410305"/>
            <a:ext cx="9144001" cy="4911967"/>
          </a:xfrm>
        </p:spPr>
      </p:pic>
      <p:pic>
        <p:nvPicPr>
          <p:cNvPr id="3" name="Picture 2" descr="Pepsic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129" y="5128127"/>
            <a:ext cx="6896845" cy="1009623"/>
          </a:xfrm>
          <a:prstGeom prst="rect">
            <a:avLst/>
          </a:prstGeom>
        </p:spPr>
      </p:pic>
      <p:pic>
        <p:nvPicPr>
          <p:cNvPr id="4" name="图片 4" descr="Screen Shot 2014-07-02 at 1.56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01662"/>
            <a:ext cx="1606062" cy="2356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032" y="1630908"/>
            <a:ext cx="7337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                     You!!!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2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723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152" y="704387"/>
            <a:ext cx="4225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Company History and Overview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689" y="1475184"/>
            <a:ext cx="8299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PepsiCo was founded in 1965 via the merger of Pepsi-Cola and </a:t>
            </a:r>
            <a:r>
              <a:rPr lang="en-US" sz="2000" dirty="0" smtClean="0">
                <a:solidFill>
                  <a:srgbClr val="FFFFFF"/>
                </a:solidFill>
              </a:rPr>
              <a:t>Frito-Lay. In </a:t>
            </a:r>
            <a:r>
              <a:rPr lang="en-US" sz="2000" dirty="0">
                <a:solidFill>
                  <a:srgbClr val="FFFFFF"/>
                </a:solidFill>
              </a:rPr>
              <a:t>1966, Doritos brand tortilla chips </a:t>
            </a:r>
            <a:r>
              <a:rPr lang="en-US" sz="2000" dirty="0" smtClean="0">
                <a:solidFill>
                  <a:srgbClr val="FFFFFF"/>
                </a:solidFill>
              </a:rPr>
              <a:t>were introduced.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FFFF"/>
                </a:solidFill>
              </a:rPr>
              <a:t>Pepsi </a:t>
            </a:r>
            <a:r>
              <a:rPr lang="en-US" sz="2000" dirty="0">
                <a:solidFill>
                  <a:srgbClr val="FFFFFF"/>
                </a:solidFill>
              </a:rPr>
              <a:t>entered Japan and Eastern Europe and open a broad market.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FFFF"/>
                </a:solidFill>
              </a:rPr>
              <a:t>In </a:t>
            </a:r>
            <a:r>
              <a:rPr lang="en-US" sz="2000" dirty="0">
                <a:solidFill>
                  <a:srgbClr val="FFFFFF"/>
                </a:solidFill>
              </a:rPr>
              <a:t>the </a:t>
            </a:r>
            <a:r>
              <a:rPr lang="en-US" sz="2000" dirty="0" smtClean="0">
                <a:solidFill>
                  <a:srgbClr val="FFFFFF"/>
                </a:solidFill>
              </a:rPr>
              <a:t>1970s </a:t>
            </a:r>
            <a:r>
              <a:rPr lang="en-US" sz="2000" dirty="0">
                <a:solidFill>
                  <a:srgbClr val="FFFFFF"/>
                </a:solidFill>
              </a:rPr>
              <a:t>Pepsi-Cola becomes the number one cola drink in the supermarkets.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FFFF"/>
                </a:solidFill>
              </a:rPr>
              <a:t>PepsiCo </a:t>
            </a:r>
            <a:r>
              <a:rPr lang="en-US" sz="2000" dirty="0">
                <a:solidFill>
                  <a:srgbClr val="FFFFFF"/>
                </a:solidFill>
              </a:rPr>
              <a:t>became the second largest manufacturer of soft drink in the world; it has 22 different product lines that offer variety of high quality products providing refreshment and </a:t>
            </a:r>
            <a:r>
              <a:rPr lang="en-US" sz="2000" dirty="0" smtClean="0">
                <a:solidFill>
                  <a:srgbClr val="FFFFFF"/>
                </a:solidFill>
              </a:rPr>
              <a:t>nutrition, like </a:t>
            </a:r>
            <a:r>
              <a:rPr lang="en-US" sz="2000" dirty="0">
                <a:solidFill>
                  <a:srgbClr val="FFFFFF"/>
                </a:solidFill>
              </a:rPr>
              <a:t>Quaker, Cheetos, </a:t>
            </a:r>
            <a:r>
              <a:rPr lang="en-US" sz="2000" dirty="0" err="1">
                <a:solidFill>
                  <a:srgbClr val="FFFFFF"/>
                </a:solidFill>
              </a:rPr>
              <a:t>Mirinda</a:t>
            </a:r>
            <a:r>
              <a:rPr lang="en-US" sz="2000" dirty="0">
                <a:solidFill>
                  <a:srgbClr val="FFFFFF"/>
                </a:solidFill>
              </a:rPr>
              <a:t>, Starbucks, Fritos, Aquafina, 7 up, Lay</a:t>
            </a:r>
            <a:r>
              <a:rPr lang="fr-FR" sz="2000" dirty="0">
                <a:solidFill>
                  <a:srgbClr val="FFFFFF"/>
                </a:solidFill>
              </a:rPr>
              <a:t>’</a:t>
            </a:r>
            <a:r>
              <a:rPr lang="en-US" sz="2000" dirty="0">
                <a:solidFill>
                  <a:srgbClr val="FFFFFF"/>
                </a:solidFill>
              </a:rPr>
              <a:t>s, Ruffles, which are all our favorites. </a:t>
            </a:r>
            <a:endParaRPr lang="zh-CN" altLang="en-US" sz="2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7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387747"/>
            <a:ext cx="72559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Corporate </a:t>
            </a:r>
            <a:r>
              <a:rPr lang="en-US" sz="3600" b="1" dirty="0" smtClean="0">
                <a:solidFill>
                  <a:srgbClr val="FFFFFF"/>
                </a:solidFill>
              </a:rPr>
              <a:t>Mission</a:t>
            </a:r>
          </a:p>
          <a:p>
            <a:endParaRPr lang="zh-CN" altLang="en-US" sz="24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The mission of PepsiCo is to be </a:t>
            </a:r>
            <a:r>
              <a:rPr lang="en-US" sz="2400" dirty="0" smtClean="0">
                <a:solidFill>
                  <a:srgbClr val="FFFFFF"/>
                </a:solidFill>
              </a:rPr>
              <a:t>the number one </a:t>
            </a:r>
            <a:r>
              <a:rPr lang="en-US" sz="2400" dirty="0">
                <a:solidFill>
                  <a:srgbClr val="FFFFFF"/>
                </a:solidFill>
              </a:rPr>
              <a:t>consumer </a:t>
            </a:r>
            <a:r>
              <a:rPr lang="en-US" sz="2400" dirty="0" smtClean="0">
                <a:solidFill>
                  <a:srgbClr val="FFFFFF"/>
                </a:solidFill>
              </a:rPr>
              <a:t>products company worldwide mainly focusing on convenient </a:t>
            </a:r>
            <a:r>
              <a:rPr lang="en-US" sz="2400" dirty="0">
                <a:solidFill>
                  <a:srgbClr val="FFFFFF"/>
                </a:solidFill>
              </a:rPr>
              <a:t>foods and beverages. 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zh-CN" altLang="en-US" sz="2400" dirty="0">
              <a:solidFill>
                <a:srgbClr val="FFFFFF"/>
              </a:solidFill>
            </a:endParaRPr>
          </a:p>
        </p:txBody>
      </p:sp>
      <p:pic>
        <p:nvPicPr>
          <p:cNvPr id="6" name="图片 5" descr="Screen Shot 2014-07-02 at 1.4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55955"/>
            <a:ext cx="9144000" cy="18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1075854"/>
            <a:ext cx="74607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Our Vision</a:t>
            </a:r>
          </a:p>
          <a:p>
            <a:endParaRPr lang="en-US" altLang="zh-CN" sz="2400" dirty="0" smtClean="0">
              <a:solidFill>
                <a:srgbClr val="FFFFFF"/>
              </a:solidFill>
            </a:endParaRPr>
          </a:p>
          <a:p>
            <a:endParaRPr lang="zh-CN" alt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“Our vision is put into action through programs and a focus on environmental stewardship, activities to benefit society, and a commitment to build shareholder value by making PepsiCo a truly sustainable company</a:t>
            </a:r>
            <a:r>
              <a:rPr lang="en-US" sz="2400" dirty="0" smtClean="0">
                <a:solidFill>
                  <a:srgbClr val="FFFFFF"/>
                </a:solidFill>
              </a:rPr>
              <a:t>.”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431417"/>
            <a:ext cx="7460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b="1" dirty="0" smtClean="0">
                <a:solidFill>
                  <a:srgbClr val="FFFFFF"/>
                </a:solidFill>
              </a:rPr>
              <a:t>Values and Philosophy</a:t>
            </a:r>
          </a:p>
          <a:p>
            <a:endParaRPr lang="zh-CN" altLang="en-US" sz="24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Our Commitment: </a:t>
            </a:r>
            <a:r>
              <a:rPr lang="en-US" sz="2400" dirty="0">
                <a:solidFill>
                  <a:schemeClr val="bg1"/>
                </a:solidFill>
              </a:rPr>
              <a:t>committed to delivering sustained growth through empowered people acting responsibly and building trust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Sustained Growth: </a:t>
            </a:r>
            <a:r>
              <a:rPr lang="en-US" sz="2400" dirty="0">
                <a:solidFill>
                  <a:schemeClr val="bg1"/>
                </a:solidFill>
              </a:rPr>
              <a:t>It is about the growth of people and company performance. It prioritizes both making a difference and getting things done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Empowered people means we have the freedom to act and think in ways that we feel will get the job </a:t>
            </a:r>
            <a:r>
              <a:rPr lang="en-US" sz="2400" dirty="0" smtClean="0">
                <a:solidFill>
                  <a:schemeClr val="bg1"/>
                </a:solidFill>
              </a:rPr>
              <a:t>done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Responsibility and trust form the foundation for healthy growth.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4955732"/>
            <a:ext cx="2694305" cy="17799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692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536" y="426535"/>
            <a:ext cx="81909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solidFill>
                  <a:schemeClr val="bg1"/>
                </a:solidFill>
              </a:rPr>
              <a:t>Strategies</a:t>
            </a:r>
            <a:r>
              <a:rPr lang="en-US" sz="3200" b="1" dirty="0">
                <a:solidFill>
                  <a:schemeClr val="bg1"/>
                </a:solidFill>
              </a:rPr>
              <a:t> for Growth</a:t>
            </a:r>
            <a:endParaRPr lang="zh-CN" altLang="en-US" sz="3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PepsiCo has several key </a:t>
            </a:r>
            <a:r>
              <a:rPr lang="de-DE" sz="2400" dirty="0" err="1">
                <a:solidFill>
                  <a:schemeClr val="bg1"/>
                </a:solidFill>
              </a:rPr>
              <a:t>strategies</a:t>
            </a:r>
            <a:r>
              <a:rPr lang="en-US" sz="2400" dirty="0">
                <a:solidFill>
                  <a:schemeClr val="bg1"/>
                </a:solidFill>
              </a:rPr>
              <a:t> for sustainable, long‐term growth, including: 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Building a responsible and trustable company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Profitably growing the company’s beverage business </a:t>
            </a:r>
            <a:r>
              <a:rPr lang="en-US" sz="2400" dirty="0" smtClean="0">
                <a:solidFill>
                  <a:schemeClr val="bg1"/>
                </a:solidFill>
              </a:rPr>
              <a:t>              worldwide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Seek to produce financial rewards to </a:t>
            </a:r>
            <a:r>
              <a:rPr lang="en-US" sz="2400" dirty="0" smtClean="0">
                <a:solidFill>
                  <a:schemeClr val="bg1"/>
                </a:solidFill>
              </a:rPr>
              <a:t>investors</a:t>
            </a:r>
          </a:p>
          <a:p>
            <a:pPr marL="342900" lvl="0" indent="-342900">
              <a:buFont typeface="Arial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</a:rPr>
              <a:t>Ensuring green environment, responsible financial management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 descr="Screen Shot 2014-07-01 at 4.4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04042"/>
            <a:ext cx="5130800" cy="20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2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606931"/>
            <a:ext cx="74607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Code for </a:t>
            </a:r>
            <a:r>
              <a:rPr lang="en-US" sz="3600" b="1" dirty="0" smtClean="0">
                <a:solidFill>
                  <a:srgbClr val="FFFFFF"/>
                </a:solidFill>
              </a:rPr>
              <a:t>roadmap</a:t>
            </a:r>
          </a:p>
          <a:p>
            <a:endParaRPr lang="zh-CN" alt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FFFFFF"/>
                </a:solidFill>
              </a:rPr>
              <a:t>Care for our </a:t>
            </a:r>
            <a:r>
              <a:rPr lang="en-US" altLang="zh-CN" sz="2400" dirty="0" smtClean="0">
                <a:solidFill>
                  <a:srgbClr val="FFFFFF"/>
                </a:solidFill>
              </a:rPr>
              <a:t>customers </a:t>
            </a:r>
            <a:r>
              <a:rPr lang="en-US" altLang="zh-CN" sz="2400" dirty="0">
                <a:solidFill>
                  <a:srgbClr val="FFFFFF"/>
                </a:solidFill>
              </a:rPr>
              <a:t>and the world we live in.</a:t>
            </a:r>
          </a:p>
          <a:p>
            <a:pPr marL="342900" indent="-342900">
              <a:buFont typeface="Arial"/>
              <a:buChar char="•"/>
            </a:pPr>
            <a:endParaRPr lang="en-US" altLang="zh-CN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FFFFFF"/>
                </a:solidFill>
              </a:rPr>
              <a:t>Sell only products we can be proud of.</a:t>
            </a:r>
          </a:p>
          <a:p>
            <a:endParaRPr lang="en-US" altLang="zh-CN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FFFFFF"/>
                </a:solidFill>
              </a:rPr>
              <a:t>Speak with truth and candor.</a:t>
            </a:r>
          </a:p>
          <a:p>
            <a:pPr marL="342900" indent="-342900">
              <a:buFont typeface="Arial"/>
              <a:buChar char="•"/>
            </a:pPr>
            <a:endParaRPr lang="en-US" altLang="zh-CN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FFFFFF"/>
                </a:solidFill>
              </a:rPr>
              <a:t>Win with diversity and inclusion.</a:t>
            </a:r>
          </a:p>
          <a:p>
            <a:endParaRPr lang="en-US" altLang="zh-CN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FFFFFF"/>
                </a:solidFill>
              </a:rPr>
              <a:t>Respect others and succeed together.</a:t>
            </a:r>
          </a:p>
        </p:txBody>
      </p:sp>
    </p:spTree>
    <p:extLst>
      <p:ext uri="{BB962C8B-B14F-4D97-AF65-F5344CB8AC3E}">
        <p14:creationId xmlns:p14="http://schemas.microsoft.com/office/powerpoint/2010/main" xmlns="" val="576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2" r="-3062"/>
          <a:stretch/>
        </p:blipFill>
        <p:spPr>
          <a:xfrm>
            <a:off x="1585912" y="-3175"/>
            <a:ext cx="5972175" cy="3486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99288"/>
            <a:ext cx="1998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Products:</a:t>
            </a:r>
            <a:endParaRPr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003576"/>
            <a:ext cx="2417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Product Scope: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451" y="3781475"/>
            <a:ext cx="2172611" cy="2172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041" y="3781475"/>
            <a:ext cx="2085974" cy="21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3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84368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508" y="836564"/>
            <a:ext cx="6125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Organization Structure and Business Processes</a:t>
            </a:r>
            <a:r>
              <a:rPr lang="zh-CN" altLang="en-US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" name="Picture 11" descr="222.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69" y="1298229"/>
            <a:ext cx="8621055" cy="42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1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254</TotalTime>
  <Words>685</Words>
  <Application>Microsoft Office PowerPoint</Application>
  <PresentationFormat>On-screen Show (4:3)</PresentationFormat>
  <Paragraphs>212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Orchid Xu</dc:creator>
  <cp:lastModifiedBy>shenq</cp:lastModifiedBy>
  <cp:revision>29</cp:revision>
  <dcterms:created xsi:type="dcterms:W3CDTF">2014-07-01T20:48:38Z</dcterms:created>
  <dcterms:modified xsi:type="dcterms:W3CDTF">2014-07-03T19:18:18Z</dcterms:modified>
</cp:coreProperties>
</file>